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6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BCAD3-621B-43DD-99D5-956A5285D39B}"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177707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BCAD3-621B-43DD-99D5-956A5285D39B}"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172733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BCAD3-621B-43DD-99D5-956A5285D39B}"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2149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BCAD3-621B-43DD-99D5-956A5285D39B}"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348456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2BCAD3-621B-43DD-99D5-956A5285D39B}"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138352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2BCAD3-621B-43DD-99D5-956A5285D39B}"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134341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2BCAD3-621B-43DD-99D5-956A5285D39B}"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241951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2BCAD3-621B-43DD-99D5-956A5285D39B}"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66333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BCAD3-621B-43DD-99D5-956A5285D39B}"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349822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2BCAD3-621B-43DD-99D5-956A5285D39B}"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418644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2BCAD3-621B-43DD-99D5-956A5285D39B}"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A646-2104-49D5-8BDC-A245B885288D}" type="slidenum">
              <a:rPr lang="en-US" smtClean="0"/>
              <a:t>‹#›</a:t>
            </a:fld>
            <a:endParaRPr lang="en-US"/>
          </a:p>
        </p:txBody>
      </p:sp>
    </p:spTree>
    <p:extLst>
      <p:ext uri="{BB962C8B-B14F-4D97-AF65-F5344CB8AC3E}">
        <p14:creationId xmlns:p14="http://schemas.microsoft.com/office/powerpoint/2010/main" val="3107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BCAD3-621B-43DD-99D5-956A5285D39B}" type="datetimeFigureOut">
              <a:rPr lang="en-US" smtClean="0"/>
              <a:t>11/11/2016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A646-2104-49D5-8BDC-A245B885288D}" type="slidenum">
              <a:rPr lang="en-US" smtClean="0"/>
              <a:t>‹#›</a:t>
            </a:fld>
            <a:endParaRPr lang="en-US"/>
          </a:p>
        </p:txBody>
      </p:sp>
    </p:spTree>
    <p:extLst>
      <p:ext uri="{BB962C8B-B14F-4D97-AF65-F5344CB8AC3E}">
        <p14:creationId xmlns:p14="http://schemas.microsoft.com/office/powerpoint/2010/main" val="206108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50" y="1046284"/>
            <a:ext cx="11112511" cy="5811716"/>
          </a:xfrm>
          <a:prstGeom prst="rect">
            <a:avLst/>
          </a:prstGeom>
        </p:spPr>
      </p:pic>
      <p:sp>
        <p:nvSpPr>
          <p:cNvPr id="3" name="TextBox 2"/>
          <p:cNvSpPr txBox="1"/>
          <p:nvPr/>
        </p:nvSpPr>
        <p:spPr>
          <a:xfrm>
            <a:off x="0" y="140677"/>
            <a:ext cx="9144000" cy="707886"/>
          </a:xfrm>
          <a:prstGeom prst="rect">
            <a:avLst/>
          </a:prstGeom>
          <a:noFill/>
        </p:spPr>
        <p:txBody>
          <a:bodyPr wrap="square" rtlCol="0">
            <a:spAutoFit/>
          </a:bodyPr>
          <a:lstStyle/>
          <a:p>
            <a:pPr algn="ctr"/>
            <a:r>
              <a:rPr lang="en-US" sz="4000" b="1" dirty="0">
                <a:solidFill>
                  <a:schemeClr val="bg1"/>
                </a:solidFill>
              </a:rPr>
              <a:t>Philippians 2.12-18</a:t>
            </a:r>
          </a:p>
        </p:txBody>
      </p:sp>
    </p:spTree>
    <p:extLst>
      <p:ext uri="{BB962C8B-B14F-4D97-AF65-F5344CB8AC3E}">
        <p14:creationId xmlns:p14="http://schemas.microsoft.com/office/powerpoint/2010/main" val="27010469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just as you have always obeyed, not only in my presence but even more in my absence, continue working out your salvation with awe and reverence, </a:t>
            </a:r>
            <a:r>
              <a:rPr lang="en-US" sz="3200" b="1" u="sng" dirty="0">
                <a:solidFill>
                  <a:srgbClr val="FFFF00"/>
                </a:solidFill>
              </a:rPr>
              <a:t>for the one bringing forth in you both the desire and the effort– for the sake of his good pleasure– is God.</a:t>
            </a:r>
          </a:p>
        </p:txBody>
      </p:sp>
      <p:sp>
        <p:nvSpPr>
          <p:cNvPr id="6" name="TextBox 5"/>
          <p:cNvSpPr txBox="1"/>
          <p:nvPr/>
        </p:nvSpPr>
        <p:spPr>
          <a:xfrm>
            <a:off x="0" y="3046988"/>
            <a:ext cx="9144000" cy="4093428"/>
          </a:xfrm>
          <a:prstGeom prst="rect">
            <a:avLst/>
          </a:prstGeom>
          <a:solidFill>
            <a:schemeClr val="bg1">
              <a:lumMod val="50000"/>
            </a:schemeClr>
          </a:solidFill>
        </p:spPr>
        <p:txBody>
          <a:bodyPr wrap="square" rtlCol="0">
            <a:spAutoFit/>
          </a:bodyPr>
          <a:lstStyle/>
          <a:p>
            <a:endParaRPr lang="en-US" dirty="0">
              <a:solidFill>
                <a:schemeClr val="bg1"/>
              </a:solidFill>
            </a:endParaRPr>
          </a:p>
          <a:p>
            <a:r>
              <a:rPr lang="en-US" sz="3200" b="1" u="sng" dirty="0">
                <a:solidFill>
                  <a:srgbClr val="FFFF00"/>
                </a:solidFill>
              </a:rPr>
              <a:t>God</a:t>
            </a:r>
            <a:r>
              <a:rPr lang="en-US" sz="3200" dirty="0">
                <a:solidFill>
                  <a:schemeClr val="bg1"/>
                </a:solidFill>
              </a:rPr>
              <a:t> renews our mind which transforms our character. </a:t>
            </a:r>
          </a:p>
          <a:p>
            <a:pPr marL="457200" indent="-457200">
              <a:buFont typeface="Wingdings 2" panose="05020102010507070707" pitchFamily="18" charset="2"/>
              <a:buChar char=""/>
            </a:pPr>
            <a:r>
              <a:rPr lang="en-US" sz="3200" dirty="0">
                <a:solidFill>
                  <a:schemeClr val="bg1"/>
                </a:solidFill>
              </a:rPr>
              <a:t>produces our </a:t>
            </a:r>
            <a:r>
              <a:rPr lang="en-US" sz="3200" b="1" u="sng" dirty="0">
                <a:solidFill>
                  <a:srgbClr val="FFFF00"/>
                </a:solidFill>
              </a:rPr>
              <a:t>desire</a:t>
            </a:r>
            <a:r>
              <a:rPr lang="en-US" sz="3200" dirty="0">
                <a:solidFill>
                  <a:schemeClr val="bg1"/>
                </a:solidFill>
              </a:rPr>
              <a:t> to do what is right</a:t>
            </a:r>
          </a:p>
          <a:p>
            <a:pPr marL="457200" indent="-457200">
              <a:buFont typeface="Wingdings 2" panose="05020102010507070707" pitchFamily="18" charset="2"/>
              <a:buChar char=""/>
            </a:pPr>
            <a:r>
              <a:rPr lang="en-US" sz="3200" dirty="0">
                <a:solidFill>
                  <a:schemeClr val="bg1"/>
                </a:solidFill>
              </a:rPr>
              <a:t>produces our </a:t>
            </a:r>
            <a:r>
              <a:rPr lang="en-US" sz="3200" b="1" u="sng" dirty="0">
                <a:solidFill>
                  <a:srgbClr val="FFFF00"/>
                </a:solidFill>
              </a:rPr>
              <a:t>effort</a:t>
            </a:r>
            <a:r>
              <a:rPr lang="en-US" sz="3200" dirty="0">
                <a:solidFill>
                  <a:schemeClr val="bg1"/>
                </a:solidFill>
              </a:rPr>
              <a:t> to do what is right</a:t>
            </a:r>
          </a:p>
          <a:p>
            <a:endParaRPr lang="en-US" dirty="0">
              <a:solidFill>
                <a:schemeClr val="bg1"/>
              </a:solidFill>
            </a:endParaRPr>
          </a:p>
          <a:p>
            <a:r>
              <a:rPr lang="en-US" sz="3200" dirty="0">
                <a:solidFill>
                  <a:schemeClr val="bg1"/>
                </a:solidFill>
              </a:rPr>
              <a:t>This is for </a:t>
            </a:r>
            <a:r>
              <a:rPr lang="en-US" sz="3200" b="1" u="sng" dirty="0">
                <a:solidFill>
                  <a:srgbClr val="FFFF00"/>
                </a:solidFill>
              </a:rPr>
              <a:t>God’s</a:t>
            </a:r>
            <a:r>
              <a:rPr lang="en-US" sz="3200" dirty="0">
                <a:solidFill>
                  <a:schemeClr val="bg1"/>
                </a:solidFill>
              </a:rPr>
              <a:t> good pleasure.</a:t>
            </a:r>
          </a:p>
          <a:p>
            <a:pPr marL="457200" indent="-457200">
              <a:buFont typeface="Wingdings 2" panose="05020102010507070707" pitchFamily="18" charset="2"/>
              <a:buChar char=""/>
            </a:pPr>
            <a:r>
              <a:rPr lang="en-US" sz="3200" dirty="0">
                <a:solidFill>
                  <a:schemeClr val="bg1"/>
                </a:solidFill>
              </a:rPr>
              <a:t>creates his representative people</a:t>
            </a:r>
          </a:p>
          <a:p>
            <a:pPr marL="457200" indent="-457200">
              <a:buFont typeface="Wingdings 2" panose="05020102010507070707" pitchFamily="18" charset="2"/>
              <a:buChar char=""/>
            </a:pPr>
            <a:r>
              <a:rPr lang="en-US" sz="3200" dirty="0">
                <a:solidFill>
                  <a:schemeClr val="bg1"/>
                </a:solidFill>
              </a:rPr>
              <a:t>transforms us into who he created/saved us to be.</a:t>
            </a:r>
          </a:p>
          <a:p>
            <a:endParaRPr lang="en-US" sz="3200" dirty="0">
              <a:solidFill>
                <a:schemeClr val="bg1"/>
              </a:solidFill>
            </a:endParaRPr>
          </a:p>
        </p:txBody>
      </p:sp>
    </p:spTree>
    <p:extLst>
      <p:ext uri="{BB962C8B-B14F-4D97-AF65-F5344CB8AC3E}">
        <p14:creationId xmlns:p14="http://schemas.microsoft.com/office/powerpoint/2010/main" val="14373983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a:t>
            </a:r>
            <a:r>
              <a:rPr lang="en-US" sz="3200" b="1" u="sng" dirty="0">
                <a:solidFill>
                  <a:srgbClr val="FFFF00"/>
                </a:solidFill>
              </a:rPr>
              <a:t>just as you have always obeyed</a:t>
            </a:r>
            <a:r>
              <a:rPr lang="en-US" sz="3200" dirty="0">
                <a:solidFill>
                  <a:schemeClr val="bg1"/>
                </a:solidFill>
              </a:rPr>
              <a:t>, not only in my presence but even more in my absence, </a:t>
            </a:r>
            <a:r>
              <a:rPr lang="en-US" sz="3200" b="1" u="sng" dirty="0">
                <a:solidFill>
                  <a:srgbClr val="FFFF00"/>
                </a:solidFill>
              </a:rPr>
              <a:t>continue working out your salvation with awe and reverence</a:t>
            </a:r>
            <a:r>
              <a:rPr lang="en-US" sz="3200" dirty="0">
                <a:solidFill>
                  <a:schemeClr val="bg1"/>
                </a:solidFill>
              </a:rPr>
              <a:t>, for the one bringing forth in you both the desire and the effort– for the sake of his good pleasure– is God.</a:t>
            </a:r>
          </a:p>
        </p:txBody>
      </p:sp>
      <p:sp>
        <p:nvSpPr>
          <p:cNvPr id="6" name="TextBox 5"/>
          <p:cNvSpPr txBox="1"/>
          <p:nvPr/>
        </p:nvSpPr>
        <p:spPr>
          <a:xfrm>
            <a:off x="0" y="3046988"/>
            <a:ext cx="9144000" cy="4478149"/>
          </a:xfrm>
          <a:prstGeom prst="rect">
            <a:avLst/>
          </a:prstGeom>
          <a:solidFill>
            <a:schemeClr val="bg1">
              <a:lumMod val="50000"/>
            </a:schemeClr>
          </a:solidFill>
        </p:spPr>
        <p:txBody>
          <a:bodyPr wrap="square" rtlCol="0">
            <a:spAutoFit/>
          </a:bodyPr>
          <a:lstStyle/>
          <a:p>
            <a:endParaRPr lang="en-US" dirty="0">
              <a:solidFill>
                <a:schemeClr val="bg1"/>
              </a:solidFill>
            </a:endParaRPr>
          </a:p>
          <a:p>
            <a:r>
              <a:rPr lang="en-US" sz="3200" b="1" u="sng" dirty="0">
                <a:solidFill>
                  <a:srgbClr val="FFFF00"/>
                </a:solidFill>
              </a:rPr>
              <a:t>We must choose to desire this change in ourselves.</a:t>
            </a:r>
          </a:p>
          <a:p>
            <a:pPr marL="457200" indent="-457200">
              <a:spcBef>
                <a:spcPts val="1800"/>
              </a:spcBef>
              <a:buFont typeface="Wingdings 2" panose="05020102010507070707" pitchFamily="18" charset="2"/>
              <a:buChar char=""/>
            </a:pPr>
            <a:r>
              <a:rPr lang="en-US" sz="3200" dirty="0">
                <a:solidFill>
                  <a:schemeClr val="bg1"/>
                </a:solidFill>
              </a:rPr>
              <a:t>submit to Christ and obey him</a:t>
            </a:r>
          </a:p>
          <a:p>
            <a:pPr marL="457200" indent="-457200">
              <a:spcBef>
                <a:spcPts val="1800"/>
              </a:spcBef>
              <a:buFont typeface="Wingdings 2" panose="05020102010507070707" pitchFamily="18" charset="2"/>
              <a:buChar char=""/>
            </a:pPr>
            <a:r>
              <a:rPr lang="en-US" sz="3200" dirty="0">
                <a:solidFill>
                  <a:schemeClr val="bg1"/>
                </a:solidFill>
              </a:rPr>
              <a:t>yield to the leading of the Holy Spirit</a:t>
            </a:r>
          </a:p>
          <a:p>
            <a:pPr marL="457200" indent="-457200">
              <a:spcBef>
                <a:spcPts val="1800"/>
              </a:spcBef>
              <a:buFont typeface="Wingdings 2" panose="05020102010507070707" pitchFamily="18" charset="2"/>
              <a:buChar char=""/>
            </a:pPr>
            <a:r>
              <a:rPr lang="en-US" sz="3200" dirty="0">
                <a:solidFill>
                  <a:schemeClr val="bg1"/>
                </a:solidFill>
              </a:rPr>
              <a:t>engage with God through spiritual disciplines</a:t>
            </a:r>
          </a:p>
          <a:p>
            <a:pPr marL="457200" indent="-457200">
              <a:spcBef>
                <a:spcPts val="1800"/>
              </a:spcBef>
              <a:buFont typeface="Wingdings 2" panose="05020102010507070707" pitchFamily="18" charset="2"/>
              <a:buChar char=""/>
            </a:pPr>
            <a:r>
              <a:rPr lang="en-US" sz="3200" dirty="0">
                <a:solidFill>
                  <a:schemeClr val="bg1"/>
                </a:solidFill>
              </a:rPr>
              <a:t>participate in biblical fellowship and service</a:t>
            </a:r>
          </a:p>
          <a:p>
            <a:pPr>
              <a:spcBef>
                <a:spcPts val="1800"/>
              </a:spcBef>
            </a:pPr>
            <a:endParaRPr lang="en-US" sz="3200" dirty="0">
              <a:solidFill>
                <a:schemeClr val="bg1"/>
              </a:solidFill>
            </a:endParaRPr>
          </a:p>
        </p:txBody>
      </p:sp>
    </p:spTree>
    <p:extLst>
      <p:ext uri="{BB962C8B-B14F-4D97-AF65-F5344CB8AC3E}">
        <p14:creationId xmlns:p14="http://schemas.microsoft.com/office/powerpoint/2010/main" val="33677229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just as you have always obeyed, not only in my presence but even more in my absence, continue working out your salvation with </a:t>
            </a:r>
            <a:r>
              <a:rPr lang="en-US" sz="3200" b="1" u="sng" dirty="0">
                <a:solidFill>
                  <a:srgbClr val="FFFF00"/>
                </a:solidFill>
              </a:rPr>
              <a:t>awe and reverence</a:t>
            </a:r>
            <a:r>
              <a:rPr lang="en-US" sz="3200" dirty="0">
                <a:solidFill>
                  <a:schemeClr val="bg1"/>
                </a:solidFill>
              </a:rPr>
              <a:t>, for the one bringing forth in you both the desire and the effort– for the sake of his good pleasure– is God.</a:t>
            </a:r>
          </a:p>
        </p:txBody>
      </p:sp>
      <p:sp>
        <p:nvSpPr>
          <p:cNvPr id="6" name="TextBox 5"/>
          <p:cNvSpPr txBox="1"/>
          <p:nvPr/>
        </p:nvSpPr>
        <p:spPr>
          <a:xfrm>
            <a:off x="0" y="3046988"/>
            <a:ext cx="9144000" cy="2400657"/>
          </a:xfrm>
          <a:prstGeom prst="rect">
            <a:avLst/>
          </a:prstGeom>
          <a:solidFill>
            <a:schemeClr val="bg1">
              <a:lumMod val="50000"/>
            </a:schemeClr>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l-GR" sz="3200" dirty="0">
                <a:solidFill>
                  <a:srgbClr val="FFFF00"/>
                </a:solidFill>
                <a:latin typeface="Times New Roman" panose="02020603050405020304" pitchFamily="18" charset="0"/>
                <a:cs typeface="Times New Roman" panose="02020603050405020304" pitchFamily="18" charset="0"/>
              </a:rPr>
              <a:t>Φόβος</a:t>
            </a:r>
            <a:r>
              <a:rPr lang="en-US" sz="3200" dirty="0">
                <a:solidFill>
                  <a:schemeClr val="bg1"/>
                </a:solidFill>
              </a:rPr>
              <a:t> = fear / fright   or   reverence / respect</a:t>
            </a:r>
          </a:p>
          <a:p>
            <a:endParaRPr lang="en-US" dirty="0">
              <a:solidFill>
                <a:schemeClr val="bg1"/>
              </a:solidFill>
              <a:latin typeface="Times New Roman" panose="02020603050405020304" pitchFamily="18" charset="0"/>
              <a:cs typeface="Times New Roman" panose="02020603050405020304" pitchFamily="18" charset="0"/>
            </a:endParaRPr>
          </a:p>
          <a:p>
            <a:r>
              <a:rPr lang="el-GR" sz="3200" dirty="0">
                <a:solidFill>
                  <a:srgbClr val="FFFF00"/>
                </a:solidFill>
                <a:latin typeface="Times New Roman" panose="02020603050405020304" pitchFamily="18" charset="0"/>
                <a:cs typeface="Times New Roman" panose="02020603050405020304" pitchFamily="18" charset="0"/>
              </a:rPr>
              <a:t>τρόμος</a:t>
            </a:r>
            <a:r>
              <a:rPr lang="el-GR"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 trembling </a:t>
            </a:r>
          </a:p>
          <a:p>
            <a:r>
              <a:rPr lang="en-US" sz="3200" dirty="0">
                <a:solidFill>
                  <a:schemeClr val="bg1"/>
                </a:solidFill>
                <a:cs typeface="Times New Roman" panose="02020603050405020304" pitchFamily="18" charset="0"/>
              </a:rPr>
              <a:t>[which implies </a:t>
            </a:r>
            <a:r>
              <a:rPr lang="el-GR" sz="3200" dirty="0">
                <a:solidFill>
                  <a:srgbClr val="FFFF00"/>
                </a:solidFill>
                <a:latin typeface="Times New Roman" panose="02020603050405020304" pitchFamily="18" charset="0"/>
                <a:cs typeface="Times New Roman" panose="02020603050405020304" pitchFamily="18" charset="0"/>
              </a:rPr>
              <a:t>Φόβος</a:t>
            </a:r>
            <a:r>
              <a:rPr lang="en-US" sz="3200" dirty="0">
                <a:solidFill>
                  <a:schemeClr val="bg1"/>
                </a:solidFill>
              </a:rPr>
              <a:t> = fear here] </a:t>
            </a:r>
            <a:endParaRPr lang="en-US" sz="3200" dirty="0">
              <a:solidFill>
                <a:schemeClr val="bg1"/>
              </a:solidFill>
              <a:cs typeface="Times New Roman" panose="02020603050405020304" pitchFamily="18" charset="0"/>
            </a:endParaRPr>
          </a:p>
          <a:p>
            <a:endParaRPr lang="en-US"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279798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031873"/>
          </a:xfrm>
          <a:prstGeom prst="rect">
            <a:avLst/>
          </a:prstGeom>
          <a:solidFill>
            <a:schemeClr val="tx2">
              <a:lumMod val="75000"/>
            </a:schemeClr>
          </a:solidFill>
        </p:spPr>
        <p:txBody>
          <a:bodyPr wrap="square" rtlCol="0">
            <a:spAutoFit/>
          </a:bodyPr>
          <a:lstStyle/>
          <a:p>
            <a:r>
              <a:rPr lang="en-US" sz="3200" dirty="0">
                <a:solidFill>
                  <a:schemeClr val="bg1"/>
                </a:solidFill>
              </a:rPr>
              <a:t>Philippians 2.14-16 NET:  Do everything without grumbling or arguing, so that you may be blameless and pure, children of God without blemish though you live in a crooked and perverse society, in which you shine as lights in the world by holding on to the word of life so that on the day of Christ I will have a reason to boast that I did not run in vain nor labor in vain.</a:t>
            </a:r>
          </a:p>
        </p:txBody>
      </p:sp>
    </p:spTree>
    <p:extLst>
      <p:ext uri="{BB962C8B-B14F-4D97-AF65-F5344CB8AC3E}">
        <p14:creationId xmlns:p14="http://schemas.microsoft.com/office/powerpoint/2010/main" val="20744580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031873"/>
          </a:xfrm>
          <a:prstGeom prst="rect">
            <a:avLst/>
          </a:prstGeom>
          <a:solidFill>
            <a:schemeClr val="tx2">
              <a:lumMod val="75000"/>
            </a:schemeClr>
          </a:solidFill>
        </p:spPr>
        <p:txBody>
          <a:bodyPr wrap="square" rtlCol="0">
            <a:spAutoFit/>
          </a:bodyPr>
          <a:lstStyle/>
          <a:p>
            <a:r>
              <a:rPr lang="en-US" sz="3200" dirty="0">
                <a:solidFill>
                  <a:schemeClr val="bg1"/>
                </a:solidFill>
              </a:rPr>
              <a:t>Philippians 2.14-16 NET:  </a:t>
            </a:r>
            <a:r>
              <a:rPr lang="en-US" sz="3200" b="1" u="sng" dirty="0">
                <a:solidFill>
                  <a:srgbClr val="FFFF00"/>
                </a:solidFill>
              </a:rPr>
              <a:t>Do </a:t>
            </a:r>
            <a:r>
              <a:rPr lang="en-US" sz="3200" b="1" i="1" u="sng" dirty="0">
                <a:solidFill>
                  <a:srgbClr val="FFFF00"/>
                </a:solidFill>
              </a:rPr>
              <a:t>everything</a:t>
            </a:r>
            <a:r>
              <a:rPr lang="en-US" sz="3200" b="1" u="sng" dirty="0">
                <a:solidFill>
                  <a:srgbClr val="FFFF00"/>
                </a:solidFill>
              </a:rPr>
              <a:t> without grumbling or arguing</a:t>
            </a:r>
            <a:r>
              <a:rPr lang="en-US" sz="3200" dirty="0">
                <a:solidFill>
                  <a:schemeClr val="bg1"/>
                </a:solidFill>
              </a:rPr>
              <a:t>, so that you may be blameless and pure, children of God without blemish though you live in a crooked and perverse society, in which you shine as lights in the world by holding on to the word of life so that on the day of Christ I will have a reason to boast that I did not run in vain nor labor in vain.</a:t>
            </a:r>
          </a:p>
        </p:txBody>
      </p:sp>
    </p:spTree>
    <p:extLst>
      <p:ext uri="{BB962C8B-B14F-4D97-AF65-F5344CB8AC3E}">
        <p14:creationId xmlns:p14="http://schemas.microsoft.com/office/powerpoint/2010/main" val="38259427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031873"/>
          </a:xfrm>
          <a:prstGeom prst="rect">
            <a:avLst/>
          </a:prstGeom>
          <a:solidFill>
            <a:schemeClr val="tx2">
              <a:lumMod val="75000"/>
            </a:schemeClr>
          </a:solidFill>
        </p:spPr>
        <p:txBody>
          <a:bodyPr wrap="square" rtlCol="0">
            <a:spAutoFit/>
          </a:bodyPr>
          <a:lstStyle/>
          <a:p>
            <a:r>
              <a:rPr lang="en-US" sz="3200" dirty="0">
                <a:solidFill>
                  <a:schemeClr val="bg1"/>
                </a:solidFill>
              </a:rPr>
              <a:t>Philippians 2.14-16 NET:  Do </a:t>
            </a:r>
            <a:r>
              <a:rPr lang="en-US" sz="3200" i="1" dirty="0">
                <a:solidFill>
                  <a:schemeClr val="bg1"/>
                </a:solidFill>
              </a:rPr>
              <a:t>everything</a:t>
            </a:r>
            <a:r>
              <a:rPr lang="en-US" sz="3200" dirty="0">
                <a:solidFill>
                  <a:schemeClr val="bg1"/>
                </a:solidFill>
              </a:rPr>
              <a:t> without grumbling or arguing, </a:t>
            </a:r>
            <a:r>
              <a:rPr lang="en-US" sz="3200" b="1" u="sng" dirty="0">
                <a:solidFill>
                  <a:srgbClr val="FFFF00"/>
                </a:solidFill>
              </a:rPr>
              <a:t>so that you may be blameless and pure, children of God without blemish</a:t>
            </a:r>
            <a:r>
              <a:rPr lang="en-US" sz="3200" dirty="0">
                <a:solidFill>
                  <a:schemeClr val="bg1"/>
                </a:solidFill>
              </a:rPr>
              <a:t> though you live in a crooked and perverse society, in which you shine as lights in the world by holding on to the word of life so that on the day of Christ I will have a reason to boast that I did not run in vain nor labor in vain.</a:t>
            </a:r>
          </a:p>
        </p:txBody>
      </p:sp>
    </p:spTree>
    <p:extLst>
      <p:ext uri="{BB962C8B-B14F-4D97-AF65-F5344CB8AC3E}">
        <p14:creationId xmlns:p14="http://schemas.microsoft.com/office/powerpoint/2010/main" val="127955662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031873"/>
          </a:xfrm>
          <a:prstGeom prst="rect">
            <a:avLst/>
          </a:prstGeom>
          <a:solidFill>
            <a:schemeClr val="tx2">
              <a:lumMod val="75000"/>
            </a:schemeClr>
          </a:solidFill>
        </p:spPr>
        <p:txBody>
          <a:bodyPr wrap="square" rtlCol="0">
            <a:spAutoFit/>
          </a:bodyPr>
          <a:lstStyle/>
          <a:p>
            <a:r>
              <a:rPr lang="en-US" sz="3200" dirty="0">
                <a:solidFill>
                  <a:schemeClr val="bg1"/>
                </a:solidFill>
              </a:rPr>
              <a:t>Philippians 2.14-16 NET:  Do </a:t>
            </a:r>
            <a:r>
              <a:rPr lang="en-US" sz="3200" i="1" dirty="0">
                <a:solidFill>
                  <a:schemeClr val="bg1"/>
                </a:solidFill>
              </a:rPr>
              <a:t>everything</a:t>
            </a:r>
            <a:r>
              <a:rPr lang="en-US" sz="3200" dirty="0">
                <a:solidFill>
                  <a:schemeClr val="bg1"/>
                </a:solidFill>
              </a:rPr>
              <a:t> without grumbling or arguing, so that you may be blameless and pure, children of God without blemish though </a:t>
            </a:r>
            <a:r>
              <a:rPr lang="en-US" sz="3200" b="1" u="sng" dirty="0">
                <a:solidFill>
                  <a:srgbClr val="FFFF00"/>
                </a:solidFill>
              </a:rPr>
              <a:t>you live in a crooked and perverse society, in which you shine as lights in the world by holding on to the word of life</a:t>
            </a:r>
            <a:r>
              <a:rPr lang="en-US" sz="3200" dirty="0">
                <a:solidFill>
                  <a:schemeClr val="bg1"/>
                </a:solidFill>
              </a:rPr>
              <a:t> so that on the day of Christ I will have a reason to boast that I did not run in vain nor labor in vain.</a:t>
            </a:r>
          </a:p>
        </p:txBody>
      </p:sp>
    </p:spTree>
    <p:extLst>
      <p:ext uri="{BB962C8B-B14F-4D97-AF65-F5344CB8AC3E}">
        <p14:creationId xmlns:p14="http://schemas.microsoft.com/office/powerpoint/2010/main" val="41523181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031873"/>
          </a:xfrm>
          <a:prstGeom prst="rect">
            <a:avLst/>
          </a:prstGeom>
          <a:solidFill>
            <a:schemeClr val="tx2">
              <a:lumMod val="75000"/>
            </a:schemeClr>
          </a:solidFill>
        </p:spPr>
        <p:txBody>
          <a:bodyPr wrap="square" rtlCol="0">
            <a:spAutoFit/>
          </a:bodyPr>
          <a:lstStyle/>
          <a:p>
            <a:r>
              <a:rPr lang="en-US" sz="3200" dirty="0">
                <a:solidFill>
                  <a:schemeClr val="bg1"/>
                </a:solidFill>
              </a:rPr>
              <a:t>Philippians 2.14-16 NET:  Do </a:t>
            </a:r>
            <a:r>
              <a:rPr lang="en-US" sz="3200" i="1" dirty="0">
                <a:solidFill>
                  <a:schemeClr val="bg1"/>
                </a:solidFill>
              </a:rPr>
              <a:t>everything</a:t>
            </a:r>
            <a:r>
              <a:rPr lang="en-US" sz="3200" dirty="0">
                <a:solidFill>
                  <a:schemeClr val="bg1"/>
                </a:solidFill>
              </a:rPr>
              <a:t> without grumbling or arguing, so that you may be blameless and pure, children of God without blemish though you live in a crooked and perverse society, in which you shine as lights in the world by holding on to the word of life </a:t>
            </a:r>
            <a:r>
              <a:rPr lang="en-US" sz="3200" b="1" u="sng" dirty="0">
                <a:solidFill>
                  <a:srgbClr val="FFFF00"/>
                </a:solidFill>
              </a:rPr>
              <a:t>so that on the day of Christ I will have a reason to boast that I did not run in vain nor labor in vain.</a:t>
            </a:r>
          </a:p>
        </p:txBody>
      </p:sp>
    </p:spTree>
    <p:extLst>
      <p:ext uri="{BB962C8B-B14F-4D97-AF65-F5344CB8AC3E}">
        <p14:creationId xmlns:p14="http://schemas.microsoft.com/office/powerpoint/2010/main" val="24657521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2554545"/>
          </a:xfrm>
          <a:prstGeom prst="rect">
            <a:avLst/>
          </a:prstGeom>
          <a:solidFill>
            <a:schemeClr val="tx2">
              <a:lumMod val="75000"/>
            </a:schemeClr>
          </a:solidFill>
        </p:spPr>
        <p:txBody>
          <a:bodyPr wrap="square" rtlCol="0">
            <a:spAutoFit/>
          </a:bodyPr>
          <a:lstStyle/>
          <a:p>
            <a:r>
              <a:rPr lang="en-US" sz="3200" dirty="0">
                <a:solidFill>
                  <a:schemeClr val="bg1"/>
                </a:solidFill>
              </a:rPr>
              <a:t>Philippians 2.17-18 NET:  </a:t>
            </a:r>
            <a:r>
              <a:rPr lang="en-US" sz="3200" b="1" u="sng" dirty="0">
                <a:solidFill>
                  <a:srgbClr val="FFFF00"/>
                </a:solidFill>
              </a:rPr>
              <a:t>But even if I am being poured out like a drink offering on the sacrifice and service of your faith</a:t>
            </a:r>
            <a:r>
              <a:rPr lang="en-US" sz="3200" dirty="0">
                <a:solidFill>
                  <a:schemeClr val="bg1"/>
                </a:solidFill>
              </a:rPr>
              <a:t>, I am glad and rejoice together with all of you.  And in the same way you also should be glad and rejoice together with me.</a:t>
            </a:r>
            <a:endParaRPr lang="en-US" sz="3200" u="sng" dirty="0">
              <a:solidFill>
                <a:schemeClr val="bg1"/>
              </a:solidFill>
            </a:endParaRPr>
          </a:p>
        </p:txBody>
      </p:sp>
    </p:spTree>
    <p:extLst>
      <p:ext uri="{BB962C8B-B14F-4D97-AF65-F5344CB8AC3E}">
        <p14:creationId xmlns:p14="http://schemas.microsoft.com/office/powerpoint/2010/main" val="20535073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2554545"/>
          </a:xfrm>
          <a:prstGeom prst="rect">
            <a:avLst/>
          </a:prstGeom>
          <a:solidFill>
            <a:schemeClr val="tx2">
              <a:lumMod val="75000"/>
            </a:schemeClr>
          </a:solidFill>
        </p:spPr>
        <p:txBody>
          <a:bodyPr wrap="square" rtlCol="0">
            <a:spAutoFit/>
          </a:bodyPr>
          <a:lstStyle/>
          <a:p>
            <a:r>
              <a:rPr lang="en-US" sz="3200" dirty="0">
                <a:solidFill>
                  <a:schemeClr val="bg1"/>
                </a:solidFill>
              </a:rPr>
              <a:t>Philippians 2.17-18 NET:  But even if I am being poured out like a drink offering on the sacrifice and service of your faith, </a:t>
            </a:r>
            <a:r>
              <a:rPr lang="en-US" sz="3200" b="1" u="sng" dirty="0">
                <a:solidFill>
                  <a:srgbClr val="FFFF00"/>
                </a:solidFill>
              </a:rPr>
              <a:t>I am glad and rejoice together with all of you.  And in the same way you also should be glad and rejoice together with me.</a:t>
            </a:r>
          </a:p>
        </p:txBody>
      </p:sp>
    </p:spTree>
    <p:extLst>
      <p:ext uri="{BB962C8B-B14F-4D97-AF65-F5344CB8AC3E}">
        <p14:creationId xmlns:p14="http://schemas.microsoft.com/office/powerpoint/2010/main" val="41298649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370701"/>
          </a:xfrm>
          <a:prstGeom prst="rect">
            <a:avLst/>
          </a:prstGeom>
          <a:solidFill>
            <a:schemeClr val="tx2">
              <a:lumMod val="75000"/>
            </a:schemeClr>
          </a:solidFill>
        </p:spPr>
        <p:txBody>
          <a:bodyPr wrap="square" rtlCol="0">
            <a:spAutoFit/>
          </a:bodyPr>
          <a:lstStyle/>
          <a:p>
            <a:r>
              <a:rPr lang="en-US" sz="3200" b="1" dirty="0">
                <a:solidFill>
                  <a:srgbClr val="FFFF00"/>
                </a:solidFill>
              </a:rPr>
              <a:t>1.27-2.4:  Live worthy of the gospel!</a:t>
            </a:r>
            <a:r>
              <a:rPr lang="en-US" sz="3200" dirty="0">
                <a:solidFill>
                  <a:srgbClr val="FFFF00"/>
                </a:solidFill>
              </a:rPr>
              <a:t>  </a:t>
            </a:r>
          </a:p>
          <a:p>
            <a:pPr marL="914400" lvl="1" indent="-457200">
              <a:spcBef>
                <a:spcPts val="1800"/>
              </a:spcBef>
              <a:buFont typeface="Wingdings 2" panose="05020102010507070707" pitchFamily="18" charset="2"/>
              <a:buChar char=""/>
            </a:pPr>
            <a:r>
              <a:rPr lang="en-US" sz="3200" dirty="0">
                <a:solidFill>
                  <a:schemeClr val="bg1"/>
                </a:solidFill>
              </a:rPr>
              <a:t>stand firm in unity, defending your faith in the gospel truth;</a:t>
            </a:r>
          </a:p>
          <a:p>
            <a:pPr marL="914400" lvl="1" indent="-457200">
              <a:spcBef>
                <a:spcPts val="1800"/>
              </a:spcBef>
              <a:buFont typeface="Wingdings 2" panose="05020102010507070707" pitchFamily="18" charset="2"/>
              <a:buChar char=""/>
            </a:pPr>
            <a:r>
              <a:rPr lang="en-US" sz="3200" dirty="0">
                <a:solidFill>
                  <a:schemeClr val="bg1"/>
                </a:solidFill>
              </a:rPr>
              <a:t>be willing to sacrifice and suffer for Christ, pursuing the purpose of the gospel mission; </a:t>
            </a:r>
          </a:p>
          <a:p>
            <a:pPr marL="914400" lvl="1" indent="-457200">
              <a:spcBef>
                <a:spcPts val="1800"/>
              </a:spcBef>
              <a:buFont typeface="Wingdings 2" panose="05020102010507070707" pitchFamily="18" charset="2"/>
              <a:buChar char=""/>
            </a:pPr>
            <a:r>
              <a:rPr lang="en-US" sz="3200" dirty="0">
                <a:solidFill>
                  <a:schemeClr val="bg1"/>
                </a:solidFill>
              </a:rPr>
              <a:t>give up selfish ambition and vanity, rather being  humble, loving and caring for each other.</a:t>
            </a:r>
          </a:p>
          <a:p>
            <a:pPr marL="457200" indent="-457200">
              <a:spcBef>
                <a:spcPts val="600"/>
              </a:spcBef>
              <a:buFont typeface="Wingdings 2" panose="05020102010507070707" pitchFamily="18" charset="2"/>
              <a:buChar char=""/>
            </a:pPr>
            <a:endParaRPr lang="en-US" sz="3200" dirty="0">
              <a:solidFill>
                <a:schemeClr val="bg1"/>
              </a:solidFill>
            </a:endParaRPr>
          </a:p>
          <a:p>
            <a:pPr>
              <a:spcBef>
                <a:spcPts val="600"/>
              </a:spcBef>
            </a:pPr>
            <a:r>
              <a:rPr lang="en-US" sz="3200" b="1" dirty="0">
                <a:solidFill>
                  <a:srgbClr val="FFFF00"/>
                </a:solidFill>
              </a:rPr>
              <a:t>2.5-11:  Christ modeled this for us!</a:t>
            </a:r>
          </a:p>
        </p:txBody>
      </p:sp>
    </p:spTree>
    <p:extLst>
      <p:ext uri="{BB962C8B-B14F-4D97-AF65-F5344CB8AC3E}">
        <p14:creationId xmlns:p14="http://schemas.microsoft.com/office/powerpoint/2010/main" val="92215537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just as you have always obeyed, not only in my presence but even more in my absence, continue working out your salvation with awe and reverence, for the one bringing forth in you both the desire and the effort– for the sake of his good pleasure– is God.</a:t>
            </a:r>
          </a:p>
        </p:txBody>
      </p:sp>
      <p:sp>
        <p:nvSpPr>
          <p:cNvPr id="6" name="TextBox 5"/>
          <p:cNvSpPr txBox="1"/>
          <p:nvPr/>
        </p:nvSpPr>
        <p:spPr>
          <a:xfrm>
            <a:off x="0" y="6150114"/>
            <a:ext cx="9144000" cy="707886"/>
          </a:xfrm>
          <a:prstGeom prst="rect">
            <a:avLst/>
          </a:prstGeom>
          <a:solidFill>
            <a:schemeClr val="bg1">
              <a:lumMod val="50000"/>
            </a:schemeClr>
          </a:solidFill>
        </p:spPr>
        <p:txBody>
          <a:bodyPr wrap="square" rtlCol="0">
            <a:spAutoFit/>
          </a:bodyPr>
          <a:lstStyle/>
          <a:p>
            <a:pPr algn="r"/>
            <a:r>
              <a:rPr lang="en-US" sz="2000" dirty="0">
                <a:solidFill>
                  <a:schemeClr val="bg1"/>
                </a:solidFill>
              </a:rPr>
              <a:t>Where Paul &amp; Timothy likely started evangelizing and baptizing in Philippi</a:t>
            </a:r>
          </a:p>
          <a:p>
            <a:pPr algn="r"/>
            <a:r>
              <a:rPr lang="en-US" sz="2000" dirty="0">
                <a:solidFill>
                  <a:schemeClr val="bg1"/>
                </a:solidFill>
              </a:rPr>
              <a:t> ©2012 Todd Bolen / BiblePlaces.com</a:t>
            </a:r>
          </a:p>
        </p:txBody>
      </p:sp>
    </p:spTree>
    <p:extLst>
      <p:ext uri="{BB962C8B-B14F-4D97-AF65-F5344CB8AC3E}">
        <p14:creationId xmlns:p14="http://schemas.microsoft.com/office/powerpoint/2010/main" val="98020237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just as you have always obeyed, not only in my presence but even more in my absence, continue working out your salvation with awe and reverence, for the one bringing forth in you both the desire and the effort– for the sake of his good pleasure– is God.</a:t>
            </a:r>
          </a:p>
        </p:txBody>
      </p:sp>
      <p:sp>
        <p:nvSpPr>
          <p:cNvPr id="7" name="TextBox 6"/>
          <p:cNvSpPr txBox="1"/>
          <p:nvPr/>
        </p:nvSpPr>
        <p:spPr>
          <a:xfrm>
            <a:off x="0" y="3046988"/>
            <a:ext cx="9144000" cy="4508927"/>
          </a:xfrm>
          <a:prstGeom prst="rect">
            <a:avLst/>
          </a:prstGeom>
          <a:solidFill>
            <a:schemeClr val="bg1">
              <a:lumMod val="50000"/>
            </a:schemeClr>
          </a:solidFill>
        </p:spPr>
        <p:txBody>
          <a:bodyPr wrap="square" rtlCol="0">
            <a:spAutoFit/>
          </a:bodyPr>
          <a:lstStyle/>
          <a:p>
            <a:pPr>
              <a:spcBef>
                <a:spcPts val="1800"/>
              </a:spcBef>
            </a:pPr>
            <a:endParaRPr lang="en-US" dirty="0">
              <a:solidFill>
                <a:schemeClr val="bg1"/>
              </a:solidFill>
            </a:endParaRPr>
          </a:p>
          <a:p>
            <a:r>
              <a:rPr lang="en-US" sz="3200" dirty="0">
                <a:solidFill>
                  <a:srgbClr val="FFFF00"/>
                </a:solidFill>
              </a:rPr>
              <a:t>A. Christ was selfless, humble, and obedient, to sacrifice and suffer for the gospel mission.</a:t>
            </a:r>
          </a:p>
          <a:p>
            <a:pPr>
              <a:spcBef>
                <a:spcPts val="1800"/>
              </a:spcBef>
            </a:pPr>
            <a:r>
              <a:rPr lang="en-US" sz="3200" dirty="0">
                <a:solidFill>
                  <a:srgbClr val="FFFF00"/>
                </a:solidFill>
              </a:rPr>
              <a:t>B. </a:t>
            </a:r>
            <a:r>
              <a:rPr lang="en-US" sz="3200" i="1" dirty="0">
                <a:solidFill>
                  <a:srgbClr val="FFFF00"/>
                </a:solidFill>
              </a:rPr>
              <a:t>So then</a:t>
            </a:r>
            <a:r>
              <a:rPr lang="en-US" sz="3200" dirty="0">
                <a:solidFill>
                  <a:srgbClr val="FFFF00"/>
                </a:solidFill>
              </a:rPr>
              <a:t>, </a:t>
            </a:r>
            <a:r>
              <a:rPr lang="en-US" sz="3200" i="1" dirty="0">
                <a:solidFill>
                  <a:srgbClr val="FFFF00"/>
                </a:solidFill>
              </a:rPr>
              <a:t>they</a:t>
            </a:r>
            <a:r>
              <a:rPr lang="en-US" sz="3200" dirty="0">
                <a:solidFill>
                  <a:srgbClr val="FFFF00"/>
                </a:solidFill>
              </a:rPr>
              <a:t> should continue working out their salvation </a:t>
            </a:r>
            <a:r>
              <a:rPr lang="en-US" sz="3200" i="1" dirty="0">
                <a:solidFill>
                  <a:srgbClr val="FFFF00"/>
                </a:solidFill>
              </a:rPr>
              <a:t>by</a:t>
            </a:r>
            <a:r>
              <a:rPr lang="en-US" sz="3200" dirty="0">
                <a:solidFill>
                  <a:srgbClr val="FFFF00"/>
                </a:solidFill>
              </a:rPr>
              <a:t> being obedient.</a:t>
            </a:r>
          </a:p>
          <a:p>
            <a:pPr>
              <a:spcBef>
                <a:spcPts val="1800"/>
              </a:spcBef>
            </a:pPr>
            <a:r>
              <a:rPr lang="en-US" sz="3200" dirty="0">
                <a:solidFill>
                  <a:srgbClr val="FFFF00"/>
                </a:solidFill>
              </a:rPr>
              <a:t>C. </a:t>
            </a:r>
            <a:r>
              <a:rPr lang="en-US" sz="3200" i="1" dirty="0">
                <a:solidFill>
                  <a:srgbClr val="FFFF00"/>
                </a:solidFill>
              </a:rPr>
              <a:t>God</a:t>
            </a:r>
            <a:r>
              <a:rPr lang="en-US" sz="3200" dirty="0">
                <a:solidFill>
                  <a:srgbClr val="FFFF00"/>
                </a:solidFill>
              </a:rPr>
              <a:t> will transform them to be willing and to make the effort, for his good pleasure.</a:t>
            </a:r>
          </a:p>
          <a:p>
            <a:pPr>
              <a:spcBef>
                <a:spcPts val="1800"/>
              </a:spcBef>
            </a:pPr>
            <a:endParaRPr lang="en-US" sz="3200" dirty="0">
              <a:solidFill>
                <a:schemeClr val="bg1"/>
              </a:solidFill>
            </a:endParaRPr>
          </a:p>
        </p:txBody>
      </p:sp>
    </p:spTree>
    <p:extLst>
      <p:ext uri="{BB962C8B-B14F-4D97-AF65-F5344CB8AC3E}">
        <p14:creationId xmlns:p14="http://schemas.microsoft.com/office/powerpoint/2010/main" val="23002875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a:t>
            </a:r>
            <a:r>
              <a:rPr lang="en-US" sz="3200" b="1" u="sng" dirty="0">
                <a:solidFill>
                  <a:srgbClr val="FFFF00"/>
                </a:solidFill>
              </a:rPr>
              <a:t>just as you have always obeyed, not only in my presence but even more in my absence</a:t>
            </a:r>
            <a:r>
              <a:rPr lang="en-US" sz="3200" b="1" dirty="0">
                <a:solidFill>
                  <a:srgbClr val="FFFF00"/>
                </a:solidFill>
              </a:rPr>
              <a:t>, </a:t>
            </a:r>
            <a:r>
              <a:rPr lang="en-US" sz="3200" dirty="0">
                <a:solidFill>
                  <a:schemeClr val="bg1"/>
                </a:solidFill>
              </a:rPr>
              <a:t>continue working out your salvation with awe and reverence, for the one bringing forth in you both the desire and the effort– for the sake of his good pleasure– is God.</a:t>
            </a:r>
          </a:p>
        </p:txBody>
      </p:sp>
    </p:spTree>
    <p:extLst>
      <p:ext uri="{BB962C8B-B14F-4D97-AF65-F5344CB8AC3E}">
        <p14:creationId xmlns:p14="http://schemas.microsoft.com/office/powerpoint/2010/main" val="40692661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046988"/>
          </a:xfrm>
          <a:prstGeom prst="rect">
            <a:avLst/>
          </a:prstGeom>
          <a:solidFill>
            <a:schemeClr val="tx2">
              <a:lumMod val="75000"/>
            </a:schemeClr>
          </a:solidFill>
        </p:spPr>
        <p:txBody>
          <a:bodyPr wrap="square" rtlCol="0">
            <a:spAutoFit/>
          </a:bodyPr>
          <a:lstStyle/>
          <a:p>
            <a:r>
              <a:rPr lang="en-US" sz="3200" dirty="0">
                <a:solidFill>
                  <a:schemeClr val="bg1"/>
                </a:solidFill>
              </a:rPr>
              <a:t>Philippians 2.12-13 NET:  So then, my dear friends, just as you have always obeyed, not only in my presence but even more in my absence, </a:t>
            </a:r>
            <a:r>
              <a:rPr lang="en-US" sz="3200" b="1" u="sng" dirty="0">
                <a:solidFill>
                  <a:srgbClr val="FFFF00"/>
                </a:solidFill>
              </a:rPr>
              <a:t>continue working out your salvation </a:t>
            </a:r>
            <a:r>
              <a:rPr lang="en-US" sz="3200" dirty="0">
                <a:solidFill>
                  <a:schemeClr val="bg1"/>
                </a:solidFill>
              </a:rPr>
              <a:t>with awe and reverence, for the one bringing forth in you both the desire and the effort– for the sake of his good pleasure– is God.</a:t>
            </a:r>
          </a:p>
        </p:txBody>
      </p:sp>
    </p:spTree>
    <p:extLst>
      <p:ext uri="{BB962C8B-B14F-4D97-AF65-F5344CB8AC3E}">
        <p14:creationId xmlns:p14="http://schemas.microsoft.com/office/powerpoint/2010/main" val="34746619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584775"/>
          </a:xfrm>
          <a:prstGeom prst="rect">
            <a:avLst/>
          </a:prstGeom>
          <a:solidFill>
            <a:schemeClr val="tx2">
              <a:lumMod val="75000"/>
            </a:schemeClr>
          </a:solidFill>
        </p:spPr>
        <p:txBody>
          <a:bodyPr wrap="square" rtlCol="0">
            <a:spAutoFit/>
          </a:bodyPr>
          <a:lstStyle/>
          <a:p>
            <a:r>
              <a:rPr lang="en-US" sz="3200" dirty="0">
                <a:solidFill>
                  <a:schemeClr val="bg1"/>
                </a:solidFill>
              </a:rPr>
              <a:t>2.12-13:  </a:t>
            </a:r>
            <a:r>
              <a:rPr lang="en-US" sz="3200" b="1" u="sng" dirty="0">
                <a:solidFill>
                  <a:srgbClr val="FFFF00"/>
                </a:solidFill>
              </a:rPr>
              <a:t>continue working out your salvation</a:t>
            </a:r>
            <a:endParaRPr lang="en-US" sz="3200" dirty="0">
              <a:solidFill>
                <a:schemeClr val="bg1"/>
              </a:solidFill>
            </a:endParaRPr>
          </a:p>
        </p:txBody>
      </p:sp>
      <p:sp>
        <p:nvSpPr>
          <p:cNvPr id="6" name="TextBox 5"/>
          <p:cNvSpPr txBox="1"/>
          <p:nvPr/>
        </p:nvSpPr>
        <p:spPr>
          <a:xfrm>
            <a:off x="0" y="584775"/>
            <a:ext cx="9144000" cy="1846659"/>
          </a:xfrm>
          <a:prstGeom prst="rect">
            <a:avLst/>
          </a:prstGeom>
          <a:solidFill>
            <a:schemeClr val="tx2">
              <a:lumMod val="75000"/>
            </a:schemeClr>
          </a:solidFill>
        </p:spPr>
        <p:txBody>
          <a:bodyPr wrap="square" rtlCol="0">
            <a:spAutoFit/>
          </a:bodyPr>
          <a:lstStyle/>
          <a:p>
            <a:endParaRPr lang="en-US" dirty="0">
              <a:solidFill>
                <a:schemeClr val="bg1"/>
              </a:solidFill>
            </a:endParaRPr>
          </a:p>
          <a:p>
            <a:r>
              <a:rPr lang="en-US" sz="3200" b="1" dirty="0">
                <a:solidFill>
                  <a:srgbClr val="FFFF00"/>
                </a:solidFill>
              </a:rPr>
              <a:t>Justification</a:t>
            </a:r>
            <a:r>
              <a:rPr lang="en-US" sz="3200" dirty="0">
                <a:solidFill>
                  <a:schemeClr val="bg1"/>
                </a:solidFill>
              </a:rPr>
              <a:t> [declared legally righteous]</a:t>
            </a:r>
          </a:p>
          <a:p>
            <a:pPr marL="457200" indent="-457200">
              <a:buFont typeface="Wingdings 2" panose="05020102010507070707" pitchFamily="18" charset="2"/>
              <a:buChar char=""/>
            </a:pPr>
            <a:r>
              <a:rPr lang="en-US" sz="3200" dirty="0">
                <a:solidFill>
                  <a:schemeClr val="bg1"/>
                </a:solidFill>
              </a:rPr>
              <a:t>Instantaneous; new spiritual life</a:t>
            </a:r>
          </a:p>
          <a:p>
            <a:pPr marL="457200" indent="-457200">
              <a:buFont typeface="Wingdings 2" panose="05020102010507070707" pitchFamily="18" charset="2"/>
              <a:buChar char=""/>
            </a:pPr>
            <a:r>
              <a:rPr lang="en-US" sz="3200" dirty="0">
                <a:solidFill>
                  <a:schemeClr val="bg1"/>
                </a:solidFill>
              </a:rPr>
              <a:t>Forever assures salvation from condemnation</a:t>
            </a:r>
          </a:p>
        </p:txBody>
      </p:sp>
    </p:spTree>
    <p:extLst>
      <p:ext uri="{BB962C8B-B14F-4D97-AF65-F5344CB8AC3E}">
        <p14:creationId xmlns:p14="http://schemas.microsoft.com/office/powerpoint/2010/main" val="2562898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solidFill>
            <a:schemeClr val="tx2">
              <a:lumMod val="75000"/>
            </a:schemeClr>
          </a:solidFill>
        </p:spPr>
        <p:txBody>
          <a:bodyPr wrap="square" rtlCol="0">
            <a:spAutoFit/>
          </a:bodyPr>
          <a:lstStyle/>
          <a:p>
            <a:r>
              <a:rPr lang="en-US" sz="3200" dirty="0">
                <a:solidFill>
                  <a:schemeClr val="bg1"/>
                </a:solidFill>
              </a:rPr>
              <a:t>2.12-13:  </a:t>
            </a:r>
            <a:r>
              <a:rPr lang="en-US" sz="3200" b="1" u="sng" dirty="0">
                <a:solidFill>
                  <a:srgbClr val="FFFF00"/>
                </a:solidFill>
              </a:rPr>
              <a:t>continue working out your salvation</a:t>
            </a:r>
            <a:endParaRPr lang="en-US" sz="3200" dirty="0">
              <a:solidFill>
                <a:schemeClr val="bg1"/>
              </a:solidFill>
            </a:endParaRPr>
          </a:p>
        </p:txBody>
      </p:sp>
      <p:sp>
        <p:nvSpPr>
          <p:cNvPr id="6" name="TextBox 5"/>
          <p:cNvSpPr txBox="1"/>
          <p:nvPr/>
        </p:nvSpPr>
        <p:spPr>
          <a:xfrm>
            <a:off x="0" y="584775"/>
            <a:ext cx="9144000" cy="6340197"/>
          </a:xfrm>
          <a:prstGeom prst="rect">
            <a:avLst/>
          </a:prstGeom>
          <a:solidFill>
            <a:schemeClr val="tx2">
              <a:lumMod val="75000"/>
            </a:schemeClr>
          </a:solidFill>
        </p:spPr>
        <p:txBody>
          <a:bodyPr wrap="square" rtlCol="0">
            <a:spAutoFit/>
          </a:bodyPr>
          <a:lstStyle/>
          <a:p>
            <a:endParaRPr lang="en-US" dirty="0">
              <a:solidFill>
                <a:schemeClr val="bg1"/>
              </a:solidFill>
            </a:endParaRPr>
          </a:p>
          <a:p>
            <a:r>
              <a:rPr lang="en-US" sz="3200" b="1" dirty="0">
                <a:solidFill>
                  <a:srgbClr val="FFFF00"/>
                </a:solidFill>
              </a:rPr>
              <a:t>Justification</a:t>
            </a:r>
            <a:r>
              <a:rPr lang="en-US" sz="3200" dirty="0">
                <a:solidFill>
                  <a:schemeClr val="bg1"/>
                </a:solidFill>
              </a:rPr>
              <a:t> [declared legally righteous]</a:t>
            </a:r>
          </a:p>
          <a:p>
            <a:pPr marL="457200" indent="-457200">
              <a:buFont typeface="Wingdings 2" panose="05020102010507070707" pitchFamily="18" charset="2"/>
              <a:buChar char=""/>
            </a:pPr>
            <a:r>
              <a:rPr lang="en-US" sz="3200" dirty="0">
                <a:solidFill>
                  <a:schemeClr val="bg1"/>
                </a:solidFill>
              </a:rPr>
              <a:t>Instantaneous; new spiritual life</a:t>
            </a:r>
          </a:p>
          <a:p>
            <a:pPr marL="457200" indent="-457200">
              <a:buFont typeface="Wingdings 2" panose="05020102010507070707" pitchFamily="18" charset="2"/>
              <a:buChar char=""/>
            </a:pPr>
            <a:r>
              <a:rPr lang="en-US" sz="3200" dirty="0">
                <a:solidFill>
                  <a:schemeClr val="bg1"/>
                </a:solidFill>
              </a:rPr>
              <a:t>Forever assures salvation from condemnation</a:t>
            </a:r>
          </a:p>
          <a:p>
            <a:pPr marL="457200" indent="-457200">
              <a:buFont typeface="Wingdings 2" panose="05020102010507070707" pitchFamily="18" charset="2"/>
              <a:buChar char=""/>
            </a:pPr>
            <a:endParaRPr lang="en-US" dirty="0">
              <a:solidFill>
                <a:schemeClr val="bg1"/>
              </a:solidFill>
            </a:endParaRPr>
          </a:p>
          <a:p>
            <a:r>
              <a:rPr lang="en-US" sz="3200" b="1" dirty="0">
                <a:solidFill>
                  <a:srgbClr val="FFFF00"/>
                </a:solidFill>
              </a:rPr>
              <a:t>Sanctification</a:t>
            </a:r>
            <a:r>
              <a:rPr lang="en-US" sz="3200" dirty="0">
                <a:solidFill>
                  <a:schemeClr val="bg1"/>
                </a:solidFill>
              </a:rPr>
              <a:t> [transformed to live righteously]</a:t>
            </a:r>
          </a:p>
          <a:p>
            <a:pPr marL="457200" indent="-457200">
              <a:buFont typeface="Wingdings 2" panose="05020102010507070707" pitchFamily="18" charset="2"/>
              <a:buChar char=""/>
            </a:pPr>
            <a:r>
              <a:rPr lang="en-US" sz="3200" dirty="0">
                <a:solidFill>
                  <a:schemeClr val="bg1"/>
                </a:solidFill>
              </a:rPr>
              <a:t>Progressive process over our lifetime</a:t>
            </a:r>
          </a:p>
          <a:p>
            <a:pPr marL="457200" indent="-457200">
              <a:buFont typeface="Wingdings 2" panose="05020102010507070707" pitchFamily="18" charset="2"/>
              <a:buChar char=""/>
            </a:pPr>
            <a:r>
              <a:rPr lang="en-US" sz="3200" dirty="0">
                <a:solidFill>
                  <a:schemeClr val="bg1"/>
                </a:solidFill>
              </a:rPr>
              <a:t>Renewal of mind </a:t>
            </a:r>
            <a:r>
              <a:rPr lang="en-US" sz="3200" dirty="0">
                <a:solidFill>
                  <a:schemeClr val="bg1"/>
                </a:solidFill>
                <a:sym typeface="Wingdings" panose="05000000000000000000" pitchFamily="2" charset="2"/>
              </a:rPr>
              <a:t> </a:t>
            </a:r>
            <a:r>
              <a:rPr lang="en-US" sz="3200" dirty="0">
                <a:solidFill>
                  <a:schemeClr val="bg1"/>
                </a:solidFill>
              </a:rPr>
              <a:t>transformation of character</a:t>
            </a:r>
          </a:p>
          <a:p>
            <a:pPr algn="r"/>
            <a:r>
              <a:rPr lang="en-US" sz="3200" dirty="0">
                <a:solidFill>
                  <a:schemeClr val="bg1"/>
                </a:solidFill>
                <a:sym typeface="Wingdings" panose="05000000000000000000" pitchFamily="2" charset="2"/>
              </a:rPr>
              <a:t> </a:t>
            </a:r>
            <a:r>
              <a:rPr lang="en-US" sz="3200" dirty="0">
                <a:solidFill>
                  <a:schemeClr val="bg1"/>
                </a:solidFill>
              </a:rPr>
              <a:t>change in our way of life.</a:t>
            </a:r>
          </a:p>
          <a:p>
            <a:endParaRPr lang="en-US" dirty="0">
              <a:solidFill>
                <a:schemeClr val="bg1"/>
              </a:solidFill>
            </a:endParaRPr>
          </a:p>
          <a:p>
            <a:r>
              <a:rPr lang="en-US" sz="3200" b="1" dirty="0">
                <a:solidFill>
                  <a:srgbClr val="FFFF00"/>
                </a:solidFill>
              </a:rPr>
              <a:t>Glorification</a:t>
            </a:r>
            <a:r>
              <a:rPr lang="en-US" sz="3200" dirty="0">
                <a:solidFill>
                  <a:schemeClr val="bg1"/>
                </a:solidFill>
              </a:rPr>
              <a:t> [completion of purification]</a:t>
            </a:r>
          </a:p>
          <a:p>
            <a:pPr marL="457200" indent="-457200">
              <a:buFont typeface="Wingdings 2" panose="05020102010507070707" pitchFamily="18" charset="2"/>
              <a:buChar char=""/>
            </a:pPr>
            <a:r>
              <a:rPr lang="en-US" sz="3200" dirty="0">
                <a:solidFill>
                  <a:schemeClr val="bg1"/>
                </a:solidFill>
              </a:rPr>
              <a:t>At death for our soul</a:t>
            </a:r>
          </a:p>
          <a:p>
            <a:pPr marL="457200" indent="-457200">
              <a:buFont typeface="Wingdings 2" panose="05020102010507070707" pitchFamily="18" charset="2"/>
              <a:buChar char=""/>
            </a:pPr>
            <a:r>
              <a:rPr lang="en-US" sz="3200" dirty="0">
                <a:solidFill>
                  <a:schemeClr val="bg1"/>
                </a:solidFill>
              </a:rPr>
              <a:t>At resurrection for our body</a:t>
            </a:r>
          </a:p>
          <a:p>
            <a:endParaRPr lang="en-US" sz="3200" dirty="0">
              <a:solidFill>
                <a:schemeClr val="bg1"/>
              </a:solidFill>
            </a:endParaRPr>
          </a:p>
        </p:txBody>
      </p:sp>
    </p:spTree>
    <p:extLst>
      <p:ext uri="{BB962C8B-B14F-4D97-AF65-F5344CB8AC3E}">
        <p14:creationId xmlns:p14="http://schemas.microsoft.com/office/powerpoint/2010/main" val="36912425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solidFill>
            <a:schemeClr val="tx2">
              <a:lumMod val="75000"/>
            </a:schemeClr>
          </a:solidFill>
        </p:spPr>
        <p:txBody>
          <a:bodyPr wrap="square" rtlCol="0">
            <a:spAutoFit/>
          </a:bodyPr>
          <a:lstStyle/>
          <a:p>
            <a:r>
              <a:rPr lang="en-US" sz="3200" dirty="0">
                <a:solidFill>
                  <a:schemeClr val="bg1"/>
                </a:solidFill>
              </a:rPr>
              <a:t>2.12-13:  </a:t>
            </a:r>
            <a:r>
              <a:rPr lang="en-US" sz="3200" b="1" i="1" u="sng" dirty="0">
                <a:solidFill>
                  <a:srgbClr val="FFFF00"/>
                </a:solidFill>
              </a:rPr>
              <a:t>continue working </a:t>
            </a:r>
            <a:r>
              <a:rPr lang="en-US" sz="3200" b="1" u="sng" dirty="0">
                <a:solidFill>
                  <a:srgbClr val="FFFF00"/>
                </a:solidFill>
              </a:rPr>
              <a:t>out your salvation</a:t>
            </a:r>
            <a:endParaRPr lang="en-US" sz="3200" dirty="0">
              <a:solidFill>
                <a:schemeClr val="bg1"/>
              </a:solidFill>
            </a:endParaRPr>
          </a:p>
        </p:txBody>
      </p:sp>
      <p:sp>
        <p:nvSpPr>
          <p:cNvPr id="6" name="TextBox 5"/>
          <p:cNvSpPr txBox="1"/>
          <p:nvPr/>
        </p:nvSpPr>
        <p:spPr>
          <a:xfrm>
            <a:off x="6091614" y="567271"/>
            <a:ext cx="2986602" cy="523220"/>
          </a:xfrm>
          <a:prstGeom prst="rect">
            <a:avLst/>
          </a:prstGeom>
          <a:noFill/>
        </p:spPr>
        <p:txBody>
          <a:bodyPr wrap="square" rtlCol="0">
            <a:spAutoFit/>
          </a:bodyPr>
          <a:lstStyle/>
          <a:p>
            <a:r>
              <a:rPr lang="en-US" sz="2800" dirty="0">
                <a:solidFill>
                  <a:schemeClr val="bg1"/>
                </a:solidFill>
              </a:rPr>
              <a:t>Perfection of Christ</a:t>
            </a:r>
          </a:p>
        </p:txBody>
      </p:sp>
      <p:cxnSp>
        <p:nvCxnSpPr>
          <p:cNvPr id="4" name="Straight Connector 3"/>
          <p:cNvCxnSpPr/>
          <p:nvPr/>
        </p:nvCxnSpPr>
        <p:spPr>
          <a:xfrm flipV="1">
            <a:off x="65784" y="815724"/>
            <a:ext cx="6025830" cy="1315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01001" y="6658456"/>
            <a:ext cx="5177215" cy="1205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 y="6334780"/>
            <a:ext cx="4085197" cy="523220"/>
          </a:xfrm>
          <a:prstGeom prst="rect">
            <a:avLst/>
          </a:prstGeom>
          <a:noFill/>
        </p:spPr>
        <p:txBody>
          <a:bodyPr wrap="square" rtlCol="0">
            <a:spAutoFit/>
          </a:bodyPr>
          <a:lstStyle/>
          <a:p>
            <a:r>
              <a:rPr lang="en-US" sz="2800" dirty="0">
                <a:solidFill>
                  <a:schemeClr val="bg1"/>
                </a:solidFill>
              </a:rPr>
              <a:t>Fleshiness of new believer</a:t>
            </a:r>
          </a:p>
        </p:txBody>
      </p:sp>
      <p:cxnSp>
        <p:nvCxnSpPr>
          <p:cNvPr id="13" name="Straight Arrow Connector 12"/>
          <p:cNvCxnSpPr/>
          <p:nvPr/>
        </p:nvCxnSpPr>
        <p:spPr>
          <a:xfrm flipV="1">
            <a:off x="296029" y="1090491"/>
            <a:ext cx="8288806" cy="5244289"/>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656922">
            <a:off x="2842972" y="3076114"/>
            <a:ext cx="2986602" cy="523220"/>
          </a:xfrm>
          <a:prstGeom prst="rect">
            <a:avLst/>
          </a:prstGeom>
          <a:noFill/>
        </p:spPr>
        <p:txBody>
          <a:bodyPr wrap="square" rtlCol="0">
            <a:spAutoFit/>
          </a:bodyPr>
          <a:lstStyle/>
          <a:p>
            <a:r>
              <a:rPr lang="en-US" sz="2800" dirty="0">
                <a:solidFill>
                  <a:srgbClr val="FFFF00"/>
                </a:solidFill>
              </a:rPr>
              <a:t>Growth Over Time</a:t>
            </a:r>
          </a:p>
        </p:txBody>
      </p:sp>
    </p:spTree>
    <p:extLst>
      <p:ext uri="{BB962C8B-B14F-4D97-AF65-F5344CB8AC3E}">
        <p14:creationId xmlns:p14="http://schemas.microsoft.com/office/powerpoint/2010/main" val="34378208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1297</Words>
  <Application>Microsoft Office PowerPoint</Application>
  <PresentationFormat>On-screen Show (4:3)</PresentationFormat>
  <Paragraphs>69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14</cp:revision>
  <dcterms:created xsi:type="dcterms:W3CDTF">2016-11-10T14:09:44Z</dcterms:created>
  <dcterms:modified xsi:type="dcterms:W3CDTF">2016-11-11T18:48:04Z</dcterms:modified>
</cp:coreProperties>
</file>